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ko Shishkov" userId="a7e09842820db0c0" providerId="LiveId" clId="{6ECD0084-7E7A-4598-BB8C-85E7F58915F2}"/>
    <pc:docChg chg="modSld">
      <pc:chgData name="Petko Shishkov" userId="a7e09842820db0c0" providerId="LiveId" clId="{6ECD0084-7E7A-4598-BB8C-85E7F58915F2}" dt="2026-05-27T21:10:39.912" v="25" actId="6549"/>
      <pc:docMkLst>
        <pc:docMk/>
      </pc:docMkLst>
      <pc:sldChg chg="modSp mod">
        <pc:chgData name="Petko Shishkov" userId="a7e09842820db0c0" providerId="LiveId" clId="{6ECD0084-7E7A-4598-BB8C-85E7F58915F2}" dt="2026-05-27T21:10:17.500" v="20" actId="20577"/>
        <pc:sldMkLst>
          <pc:docMk/>
          <pc:sldMk cId="0" sldId="257"/>
        </pc:sldMkLst>
        <pc:spChg chg="mod">
          <ac:chgData name="Petko Shishkov" userId="a7e09842820db0c0" providerId="LiveId" clId="{6ECD0084-7E7A-4598-BB8C-85E7F58915F2}" dt="2026-05-27T21:10:17.500" v="20" actId="20577"/>
          <ac:spMkLst>
            <pc:docMk/>
            <pc:sldMk cId="0" sldId="257"/>
            <ac:spMk id="6" creationId="{00000000-0000-0000-0000-000000000000}"/>
          </ac:spMkLst>
        </pc:spChg>
      </pc:sldChg>
      <pc:sldChg chg="modSp mod">
        <pc:chgData name="Petko Shishkov" userId="a7e09842820db0c0" providerId="LiveId" clId="{6ECD0084-7E7A-4598-BB8C-85E7F58915F2}" dt="2026-05-27T21:10:39.912" v="25" actId="6549"/>
        <pc:sldMkLst>
          <pc:docMk/>
          <pc:sldMk cId="0" sldId="262"/>
        </pc:sldMkLst>
        <pc:spChg chg="mod">
          <ac:chgData name="Petko Shishkov" userId="a7e09842820db0c0" providerId="LiveId" clId="{6ECD0084-7E7A-4598-BB8C-85E7F58915F2}" dt="2026-05-27T21:10:39.912" v="25" actId="6549"/>
          <ac:spMkLst>
            <pc:docMk/>
            <pc:sldMk cId="0" sldId="262"/>
            <ac:spMk id="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262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3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1C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280160"/>
            <a:ext cx="8321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просто ERP.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411480" y="2514600"/>
            <a:ext cx="6858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ProceMag — платформата за управление на производството, създадена за производствени компании.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411480" y="3977640"/>
            <a:ext cx="2377440" cy="41148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397764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procemag.com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926080" y="39776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info@procemag.com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83680" y="45262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C1C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Още възможности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20040" y="1051560"/>
            <a:ext cx="4114800" cy="1691640"/>
          </a:xfrm>
          <a:prstGeom prst="rect">
            <a:avLst/>
          </a:prstGeom>
          <a:solidFill>
            <a:srgbClr val="2C2C2C"/>
          </a:solidFill>
          <a:ln w="6350">
            <a:solidFill>
              <a:srgbClr val="3A3A3A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" y="1216152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05840" y="1179576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и управление на поръчки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484632" y="170992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Събирайте, обобщавайте и превръщайте клиентски поръчки в производствени с пълна гъвкавост.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4754880" y="1051560"/>
            <a:ext cx="4114800" cy="1691640"/>
          </a:xfrm>
          <a:prstGeom prst="rect">
            <a:avLst/>
          </a:prstGeom>
          <a:solidFill>
            <a:srgbClr val="2C2C2C"/>
          </a:solidFill>
          <a:ln w="6350">
            <a:solidFill>
              <a:srgbClr val="3A3A3A"/>
            </a:solidFill>
            <a:prstDash val="solid"/>
          </a:ln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472" y="1216152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40680" y="1179576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Актуализации на BOM в движение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4919472" y="170992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Променяйте технологични карти или разходни норми по време на производство без загуба на история.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320040" y="2971800"/>
            <a:ext cx="4114800" cy="1691640"/>
          </a:xfrm>
          <a:prstGeom prst="rect">
            <a:avLst/>
          </a:prstGeom>
          <a:solidFill>
            <a:srgbClr val="2C2C2C"/>
          </a:solidFill>
          <a:ln w="6350">
            <a:solidFill>
              <a:srgbClr val="3A3A3A"/>
            </a:solidFill>
            <a:prstDash val="solid"/>
          </a:ln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" y="3136392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05840" y="3099816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Складов модул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484632" y="363016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Проследяване до складово място. Бързо заскладяване и изписване по производствен график.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4754880" y="2971800"/>
            <a:ext cx="4114800" cy="1691640"/>
          </a:xfrm>
          <a:prstGeom prst="rect">
            <a:avLst/>
          </a:prstGeom>
          <a:solidFill>
            <a:srgbClr val="2C2C2C"/>
          </a:solidFill>
          <a:ln w="6350">
            <a:solidFill>
              <a:srgbClr val="3A3A3A"/>
            </a:solidFill>
            <a:prstDash val="solid"/>
          </a:ln>
        </p:spPr>
      </p:sp>
      <p:pic>
        <p:nvPicPr>
          <p:cNvPr id="1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9472" y="3136392"/>
            <a:ext cx="411480" cy="4114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440680" y="3099816"/>
            <a:ext cx="3246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 допълнителни лицензи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4919472" y="3630168"/>
            <a:ext cx="3749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Фиксирана цена. Импорт/експорт към други системи. Гъвкав и персонализируем интерфейс.</a:t>
            </a:r>
            <a:endParaRPr lang="en-US" sz="1100" dirty="0"/>
          </a:p>
        </p:txBody>
      </p:sp>
      <p:sp>
        <p:nvSpPr>
          <p:cNvPr id="20" name="Text 14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1188720"/>
            <a:ext cx="74980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Базиран на универсална логика.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Настроен за вашата фабрика.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097280" y="329184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ProceMag не е конфекция. Всяко внедряване се конфигурира спрямо начина, по който вашето производство реално работи.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C1C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37160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Благодаря за вниманието.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11480" y="23774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Готови ли сте да видите ProceMag във вашата фабрика?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411480" y="3200400"/>
            <a:ext cx="2377440" cy="438912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3200400"/>
            <a:ext cx="2377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procemag.com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2926080" y="3200400"/>
            <a:ext cx="2926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info@procemag.com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6583680" y="45262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endParaRPr lang="en-US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Познато ли ви е?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548640" cy="548640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161288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88720" y="114300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bg-BG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Разбирате р</a:t>
            </a:r>
            <a:r>
              <a:rPr lang="en-US" sz="1600" dirty="0" err="1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еалните</a:t>
            </a: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разходи за </a:t>
            </a:r>
            <a:r>
              <a:rPr lang="en-US" sz="1600" dirty="0" err="1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производство</a:t>
            </a: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bg-BG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</a:t>
            </a:r>
            <a:r>
              <a:rPr lang="en-US" sz="1600" dirty="0" err="1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два</a:t>
            </a: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след края на месеца.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457200" y="1965960"/>
            <a:ext cx="548640" cy="548640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2029968"/>
            <a:ext cx="365760" cy="36576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88720" y="201168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Планирането на смяна отнема часове — и пак се оказва грешно.</a:t>
            </a:r>
            <a:endParaRPr lang="en-US" sz="1600" dirty="0"/>
          </a:p>
        </p:txBody>
      </p:sp>
      <p:sp>
        <p:nvSpPr>
          <p:cNvPr id="10" name="Shape 6"/>
          <p:cNvSpPr/>
          <p:nvPr/>
        </p:nvSpPr>
        <p:spPr>
          <a:xfrm>
            <a:off x="457200" y="2834640"/>
            <a:ext cx="548640" cy="548640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2898648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188720" y="288036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Материали изчезват, машини стоят празни, срокове се пропускат.</a:t>
            </a:r>
            <a:endParaRPr lang="en-US" sz="1600" dirty="0"/>
          </a:p>
        </p:txBody>
      </p:sp>
      <p:sp>
        <p:nvSpPr>
          <p:cNvPr id="13" name="Shape 8"/>
          <p:cNvSpPr/>
          <p:nvPr/>
        </p:nvSpPr>
        <p:spPr>
          <a:xfrm>
            <a:off x="457200" y="3703320"/>
            <a:ext cx="548640" cy="548640"/>
          </a:xfrm>
          <a:prstGeom prst="ellipse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3767328"/>
            <a:ext cx="365760" cy="36576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1188720" y="3749040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Правите оперативки всеки ден само за да разберете какво е станало вчера.</a:t>
            </a:r>
            <a:endParaRPr lang="en-US" sz="1600" dirty="0"/>
          </a:p>
        </p:txBody>
      </p:sp>
      <p:sp>
        <p:nvSpPr>
          <p:cNvPr id="16" name="Text 10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ДАННИ ОТ ПРОИЗВОДСТВОТО В РЕАЛНО ВРЕМЕ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Всеки работник. Всяка партида. Всяка секунда.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Всеки производствен работник получава дневния си план на личен Android телефон — операции, цели, приоритети. Регистрира се на машина чрез NFC таг, баркод или QR код. Всяка завършена партида се записва с точно клеймо на времето.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Регистрация на машина чрез NFC, баркод или QR — без въвеждане, без грешки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Времето по партиди постъпва в реално време в таблата за производителност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Работниците регистрират аварии, липса на материали и почивки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Производителността се изчислява спрямо технологичната карта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ПЛАНИРАНЕ НА КАПАЦИТЕТА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Натоварете реалния си капацитет. Спазвайте сроковете.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Детайлно планиране, отчитащо производителността на отделните участъци, приоритетите на поръчките и клиентските дати на доставка.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Различните нива на производителност по участъци са отчетени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Приоритизиране на поръчките спрямо дати на доставка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Автоматично съобразяване с наличния машинен парк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Мигновено препланиране на база реално постигнато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БАЛАНСИРАНЕ НА ВЕРИГАТА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Дайте на бригадира суперсила.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Дневни планове на ниво участък, оптимизирани за максимален баланс на веригата — автоматично.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Разпределение на хората по машини на база лична производителност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Най-производителните работници на критичните операции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Скачащи работници? Системата изчислява точния % работно време по операции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Повече от един работник на машина и едно устройство — напълно поддържано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ПОТОК ПОРЪЧКИ И СКЛАД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клиентска поръчка до производство — за минути.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Целият процес е управляван от клиентски поръчки. ProceMag проверява склада ви първо — след това създава точно това, което липсва.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Автоматична проверка на наличностите и резервиране по поръчка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недостиг — производствена поръчка за точните спецификации + резерв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Проверка на необходимите материали по BOM с един клик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Липсващите суровини се добавят в списък с исканата дата на доставка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списъка директно се генерират покупни или производствени поръчки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ВИДИМОСТ НА ПРОИЗВОДСТВЕНИЯ ЕТАЖ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допускайте изненадващи престои.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Статус в реално време на всяко работно място — кой работи, на какво, с каква скорост и колко буфер остава.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bg-BG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 ж</a:t>
            </a:r>
            <a:r>
              <a:rPr lang="en-US" sz="1300" dirty="0" err="1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иво</a:t>
            </a: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кой, къде, какво — точно сега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Текуща спрямо очаквана производителност по станция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Буфер и критично време до изчерпване за всяко работно място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Мигновени сигнали при надхвърляне на прагове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ТОТАЛЕН КОНТРОЛ НА КАЧЕСТВОТО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Всеки дефект проследен до източника.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Пълна проследимост от готовата продукция до отделната партида, работник, машина и операция.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Дефектните бройки се отделят и проследяват индивидуално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Времето и материалите за поправка — записани до секунда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Анализ на дефектността по работник, машина, операция, модел или поръчка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32004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РАЗХОДИ И РЕНТАБИЛНОСТ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137160" y="77724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Знайте себестойността на поръчките — в реално време.</a:t>
            </a:r>
            <a:endParaRPr lang="en-US" sz="20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822960" y="3291840"/>
            <a:ext cx="1463040" cy="1463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474720" y="411480"/>
            <a:ext cx="53949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Преките разходи за труд и материали се натрупват автоматично в хода на производството.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3474720" y="1508760"/>
            <a:ext cx="539496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Натрупване на преки разходи в реално време по поръчка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Детайлизация по ръст/вариант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Разходите за поправки — отчетени отделно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Последващо добавяне на общите разходи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Анализ на рентабилността по модел, поръчка или клиент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274320" y="4800600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CC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</a:t>
            </a:r>
            <a:r>
              <a:rPr lang="en-US" sz="900" b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</a:t>
            </a:r>
            <a:r>
              <a:rPr lang="en-US" sz="9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by PMSolutions  |  procemag.com  |  info@procemag.com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834</Words>
  <Application>Microsoft Office PowerPoint</Application>
  <PresentationFormat>On-screen Show (16:9)</PresentationFormat>
  <Paragraphs>99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ProceMag</dc:title>
  <dc:subject>PptxGenJS Presentation</dc:subject>
  <dc:creator>PptxGenJS</dc:creator>
  <cp:lastModifiedBy>Petko Shishkov</cp:lastModifiedBy>
  <cp:revision>1</cp:revision>
  <dcterms:created xsi:type="dcterms:W3CDTF">2026-05-27T20:20:43Z</dcterms:created>
  <dcterms:modified xsi:type="dcterms:W3CDTF">2026-05-27T21:10:56Z</dcterms:modified>
</cp:coreProperties>
</file>